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sldIdLst>
    <p:sldId id="257" r:id="rId2"/>
    <p:sldId id="259" r:id="rId3"/>
    <p:sldId id="265" r:id="rId4"/>
    <p:sldId id="263" r:id="rId5"/>
    <p:sldId id="260" r:id="rId6"/>
    <p:sldId id="264" r:id="rId7"/>
    <p:sldId id="261" r:id="rId8"/>
    <p:sldId id="262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ZjiRgZl1apF/ZTLCz54t6w==" hashData="rUqfCCLsB3TEH+NIFMKDcH7oA+GaJ7MBEMB2h5FKlB+MRoj9RaePIaxTLCQHpCW51ONgLtD0OgmvU5W0qqIFiA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DBC646-25F2-4C42-AAEA-F97304886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871572-FFED-46B1-A99C-8EB02A6B19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23C5A-03F3-4FCB-B3CA-288D7F2EF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137765-4EC4-4809-8F2A-C82178EE7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876A34-3A13-4755-A828-14800BD92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855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72D571-8620-4834-8C7E-E060D2856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FFFE74-2806-4A8A-8A0C-BA1A0285D0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E41849-5D43-42D7-971F-4E2C1F040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ED2E4E-3471-41BC-A411-A3523B021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E05765-1CC4-4283-AB82-F695334A3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06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3AAB5C9-CE6A-4502-9C72-C28362A122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FD8A72-2042-4B06-B25B-5C1912E49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6761AD-BE5D-4F67-A812-1FC107311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5B403E-E5AB-4AA1-AEF8-07E69BF0A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27B5A1-B1A7-4441-BFBD-C0ADF093C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942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0A5DC-AB1C-46F3-BB3C-C5141CCA3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B42666-4D74-4FDB-BC9E-B4AF8290E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85010F-5D1C-4BA9-A121-921AE7992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509417-DE1F-4E6C-94D9-BD72ACA1B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9CF670-5E08-4C49-A1FB-DDB90483A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124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8DEBD-3DE8-4EA9-96EB-1C381A044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F8D7CF-9321-4F10-8278-316DADA3E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BF5CF3-1535-4C47-9B7D-2266E2B06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3CD0F4-19C7-47B9-9CCE-5DF9AC99E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DCAC9C-938F-44AD-9DCB-6028806C6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710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7689B-10FF-49E1-A781-EDC16D2C0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DCEE9C-610A-48F7-94FD-E6D5F7A2B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090CA4-6F43-49CF-A9DF-0F96304BF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63060D-BAD2-4854-A9E9-90FAB8A29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DBAB0E-3BC9-41A6-B919-40E932226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28D9F1-12F3-4926-95C7-6623705C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278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EBFDF4-A1B5-4C22-9CE7-7BC5552A7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023AD4-46F4-418C-A411-722C1B54E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9559EFB-4FA4-448F-AB3B-E835AB643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8C45E17-3CA3-4133-8187-011AD0609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7183D7-ED97-46E6-B168-BF1A47487D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1B422E-4489-44E0-B09C-689630259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53F28DE-79E6-41C8-997F-9C2D738A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A27426-E21D-48A9-AA86-BBE705E94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029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A2BE0A-E0C4-4351-99C3-449698542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FC6071-CF4B-47E7-B7C0-06C5A3D61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D60ED2-7DF1-4C13-B515-E50EC6640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666F0B6-64FD-4E80-A3D4-D0E1DDC66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879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F400B8-BB28-48F7-9085-215A6037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71B1D4-009D-432A-8441-EBF2716E2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73863C-9514-4089-830D-7ED37615E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838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BAC9BE-5C14-4552-BEB4-25C75868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E5A259-DE1F-4A33-A14A-AB66611B2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A7DC2-72CA-484A-9C6A-214E556FE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B1C62A-B228-4054-9FE1-17E59DE50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429833-7F1B-4A3B-A363-3138CFDD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AE9A4E-848C-46FF-9D83-D63B67996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577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A0EA14-BAD2-408C-B4B6-5F9F0FF35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471A4A7-7600-4962-BF53-D93F95585A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A786CF-75D2-4EEC-AFEB-21847DBF5F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F853B8-572C-41E6-8528-FDE42ADB1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C0B3E0-A5EE-4734-9156-D58952B06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B7C793-4DD6-4128-9E89-624199678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991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2A6734D-83D7-47AA-B07A-5419BBADC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07C767-3F95-474B-BFAA-65DD3B6E9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3F39FD-E711-47B6-A4D4-F66EFBEEA7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6574D-EE40-4AD6-9896-FCC789ADC4EC}" type="datetimeFigureOut">
              <a:rPr lang="ko-KR" altLang="en-US" smtClean="0"/>
              <a:t>2020-03-22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B7FF99-D501-418B-BCAD-61A431964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1BA70E-3285-4C78-9641-7268CBA0B3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6FAC4-8966-4A6D-9F41-A3B4C8F04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997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2B76E-B0FC-44CA-82B6-4AF9FD845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854" y="262005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6000" b="1" dirty="0"/>
              <a:t>알고리즘</a:t>
            </a:r>
          </a:p>
        </p:txBody>
      </p:sp>
    </p:spTree>
    <p:extLst>
      <p:ext uri="{BB962C8B-B14F-4D97-AF65-F5344CB8AC3E}">
        <p14:creationId xmlns:p14="http://schemas.microsoft.com/office/powerpoint/2010/main" val="310725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9C6D888-6FA0-4A59-8EB9-6A981036A011}"/>
              </a:ext>
            </a:extLst>
          </p:cNvPr>
          <p:cNvSpPr/>
          <p:nvPr/>
        </p:nvSpPr>
        <p:spPr>
          <a:xfrm>
            <a:off x="571130" y="951792"/>
            <a:ext cx="657539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  <a:latin typeface="Courier New" panose="02070309020205020404" pitchFamily="49" charset="0"/>
              </a:rPr>
              <a:t>function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Cal_but_Callback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hObject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eventdata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 handles)</a:t>
            </a:r>
          </a:p>
          <a:p>
            <a:r>
              <a:rPr lang="ko-KR" altLang="en-US" sz="1200" dirty="0">
                <a:solidFill>
                  <a:srgbClr val="228B22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contents=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cellstr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 get(handles.popupmenu1,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'String'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 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Type = contents(get(handles.popupmenu1,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'Value'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strcmp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(Type,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'P6-47'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T2 = get(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handles.Input,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'String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T2 = str2double(T2);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T2 = T2/180*pi;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v=MainP6_2_v(T2);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set(handles.V_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disp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'String'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sprintf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'v = %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f'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,v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altLang="ko-KR" sz="1200" dirty="0" err="1">
                <a:solidFill>
                  <a:srgbClr val="0000FF"/>
                </a:solidFill>
                <a:latin typeface="Courier New" panose="02070309020205020404" pitchFamily="49" charset="0"/>
              </a:rPr>
              <a:t>elseif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strcmp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(Type,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'P6-48'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   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.   .   . 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altLang="ko-KR" sz="1200" dirty="0" err="1">
                <a:solidFill>
                  <a:srgbClr val="0000FF"/>
                </a:solidFill>
                <a:latin typeface="Courier New" panose="02070309020205020404" pitchFamily="49" charset="0"/>
              </a:rPr>
              <a:t>elseif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strcmp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(Type,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'P6-51’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 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.   .    . </a:t>
            </a:r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endParaRPr lang="en-US" altLang="ko-KR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  <a:p>
            <a:endParaRPr lang="en-US" altLang="ko-KR" sz="1200" dirty="0">
              <a:solidFill>
                <a:srgbClr val="0000FF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4299F21-C222-4B1C-8ED9-1CFF3E875377}"/>
              </a:ext>
            </a:extLst>
          </p:cNvPr>
          <p:cNvSpPr/>
          <p:nvPr/>
        </p:nvSpPr>
        <p:spPr>
          <a:xfrm>
            <a:off x="710214" y="2086252"/>
            <a:ext cx="3524435" cy="67470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2354EF89-70F3-4C02-8259-5D4755682B41}"/>
              </a:ext>
            </a:extLst>
          </p:cNvPr>
          <p:cNvSpPr/>
          <p:nvPr/>
        </p:nvSpPr>
        <p:spPr>
          <a:xfrm rot="10800000">
            <a:off x="4463989" y="2086251"/>
            <a:ext cx="1867269" cy="6036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24B5AAF-9C36-4AFC-98E7-FD764854C7D8}"/>
              </a:ext>
            </a:extLst>
          </p:cNvPr>
          <p:cNvSpPr/>
          <p:nvPr/>
        </p:nvSpPr>
        <p:spPr>
          <a:xfrm>
            <a:off x="710213" y="2876597"/>
            <a:ext cx="4891597" cy="67470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4AE3E844-0494-4D9F-8378-A880EFF7FB9A}"/>
              </a:ext>
            </a:extLst>
          </p:cNvPr>
          <p:cNvSpPr/>
          <p:nvPr/>
        </p:nvSpPr>
        <p:spPr>
          <a:xfrm>
            <a:off x="5740893" y="3024059"/>
            <a:ext cx="1145219" cy="5062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속도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C154CC1-094F-4931-8189-A70FA6A346AC}"/>
              </a:ext>
            </a:extLst>
          </p:cNvPr>
          <p:cNvSpPr/>
          <p:nvPr/>
        </p:nvSpPr>
        <p:spPr>
          <a:xfrm>
            <a:off x="4998129" y="2100676"/>
            <a:ext cx="958788" cy="5237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input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872852A-EBEC-42EF-84D3-28C9F8DC41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08" t="37944" r="43711" b="51790"/>
          <a:stretch/>
        </p:blipFill>
        <p:spPr>
          <a:xfrm>
            <a:off x="7093258" y="3085972"/>
            <a:ext cx="1788852" cy="93192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E9980A9-D2B8-4AAB-915A-49841A7D14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19" t="37944" r="36165" b="51891"/>
          <a:stretch/>
        </p:blipFill>
        <p:spPr>
          <a:xfrm>
            <a:off x="7133206" y="1901212"/>
            <a:ext cx="1748904" cy="92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29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00978E-5697-4C39-BAA9-B5C898B2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완성된 프로그램을 이용하여 문제 풀이</a:t>
            </a:r>
          </a:p>
        </p:txBody>
      </p:sp>
      <p:pic>
        <p:nvPicPr>
          <p:cNvPr id="4" name="2017-11-29_17-04-42">
            <a:hlinkClick r:id="" action="ppaction://media"/>
            <a:extLst>
              <a:ext uri="{FF2B5EF4-FFF2-40B4-BE49-F238E27FC236}">
                <a16:creationId xmlns:a16="http://schemas.microsoft.com/office/drawing/2014/main" id="{B7B5500A-4FD9-4181-BD51-4A73632DC6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69068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935903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DAD41C0-0979-48FF-B244-C25C35C08EB6}"/>
              </a:ext>
            </a:extLst>
          </p:cNvPr>
          <p:cNvSpPr/>
          <p:nvPr/>
        </p:nvSpPr>
        <p:spPr>
          <a:xfrm>
            <a:off x="255342" y="2045786"/>
            <a:ext cx="2361460" cy="15624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Output </a:t>
            </a:r>
          </a:p>
          <a:p>
            <a:pPr algn="ctr"/>
            <a:r>
              <a:rPr lang="en-US" altLang="ko-KR" dirty="0"/>
              <a:t>Theta3   Theta4</a:t>
            </a:r>
          </a:p>
          <a:p>
            <a:pPr algn="ctr"/>
            <a:r>
              <a:rPr lang="en-US" altLang="ko-KR" dirty="0"/>
              <a:t> w3       w4</a:t>
            </a:r>
          </a:p>
          <a:p>
            <a:r>
              <a:rPr lang="en-US" altLang="ko-KR" dirty="0"/>
              <a:t>            V</a:t>
            </a:r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F1BE4EF-2A40-4DCB-9307-58F6F094D65C}"/>
              </a:ext>
            </a:extLst>
          </p:cNvPr>
          <p:cNvSpPr/>
          <p:nvPr/>
        </p:nvSpPr>
        <p:spPr>
          <a:xfrm>
            <a:off x="8011535" y="2985622"/>
            <a:ext cx="2361460" cy="17696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Plot</a:t>
            </a:r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DF34086-E22A-4F5C-8572-5612FBAF9A0B}"/>
              </a:ext>
            </a:extLst>
          </p:cNvPr>
          <p:cNvSpPr/>
          <p:nvPr/>
        </p:nvSpPr>
        <p:spPr>
          <a:xfrm>
            <a:off x="3575824" y="3192836"/>
            <a:ext cx="2361460" cy="15624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좌표 계산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75255E1-8801-46A5-AEA5-AE59AF03B3BE}"/>
              </a:ext>
            </a:extLst>
          </p:cNvPr>
          <p:cNvSpPr/>
          <p:nvPr/>
        </p:nvSpPr>
        <p:spPr>
          <a:xfrm>
            <a:off x="8011535" y="295612"/>
            <a:ext cx="2361460" cy="15624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Plot Update</a:t>
            </a:r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39D97C5-C0A0-40C0-8A1E-334014D52BC3}"/>
              </a:ext>
            </a:extLst>
          </p:cNvPr>
          <p:cNvSpPr/>
          <p:nvPr/>
        </p:nvSpPr>
        <p:spPr>
          <a:xfrm>
            <a:off x="3813234" y="334822"/>
            <a:ext cx="2361460" cy="15624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Input</a:t>
            </a:r>
            <a:r>
              <a:rPr lang="en-US" altLang="ko-KR" dirty="0"/>
              <a:t> </a:t>
            </a:r>
          </a:p>
          <a:p>
            <a:pPr algn="ctr"/>
            <a:r>
              <a:rPr lang="en-US" altLang="ko-KR" dirty="0"/>
              <a:t>Theta2    w2</a:t>
            </a:r>
            <a:endParaRPr lang="ko-KR" altLang="en-US" dirty="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53CC679A-A42C-4BC2-885D-5A39DBF4C344}"/>
              </a:ext>
            </a:extLst>
          </p:cNvPr>
          <p:cNvSpPr/>
          <p:nvPr/>
        </p:nvSpPr>
        <p:spPr>
          <a:xfrm flipH="1">
            <a:off x="6412103" y="672913"/>
            <a:ext cx="1297900" cy="7031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569FC57B-3FA8-42D3-B7FC-24B0922CB1F4}"/>
              </a:ext>
            </a:extLst>
          </p:cNvPr>
          <p:cNvSpPr/>
          <p:nvPr/>
        </p:nvSpPr>
        <p:spPr>
          <a:xfrm rot="20172241">
            <a:off x="1939853" y="4382672"/>
            <a:ext cx="1442675" cy="4705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DA7A9BE-E290-4A72-B46E-2E7241EB35F7}"/>
              </a:ext>
            </a:extLst>
          </p:cNvPr>
          <p:cNvSpPr/>
          <p:nvPr/>
        </p:nvSpPr>
        <p:spPr>
          <a:xfrm>
            <a:off x="8011535" y="5235974"/>
            <a:ext cx="2361460" cy="1116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속도 계산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DF5EF8AF-8994-4C38-B44D-382F4C097AA5}"/>
              </a:ext>
            </a:extLst>
          </p:cNvPr>
          <p:cNvSpPr/>
          <p:nvPr/>
        </p:nvSpPr>
        <p:spPr>
          <a:xfrm>
            <a:off x="932857" y="5713377"/>
            <a:ext cx="6474270" cy="5583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2BCA4F-17F6-4F33-92CB-40269F97442A}"/>
              </a:ext>
            </a:extLst>
          </p:cNvPr>
          <p:cNvSpPr/>
          <p:nvPr/>
        </p:nvSpPr>
        <p:spPr>
          <a:xfrm>
            <a:off x="924759" y="3694803"/>
            <a:ext cx="513424" cy="23589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B6EED91C-2FAD-4876-B034-0694561D30D9}"/>
              </a:ext>
            </a:extLst>
          </p:cNvPr>
          <p:cNvSpPr/>
          <p:nvPr/>
        </p:nvSpPr>
        <p:spPr>
          <a:xfrm rot="10800000" flipH="1">
            <a:off x="6174694" y="3608256"/>
            <a:ext cx="1297899" cy="7115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AF40067F-B7F0-4C6D-BF37-A96D24545345}"/>
              </a:ext>
            </a:extLst>
          </p:cNvPr>
          <p:cNvSpPr/>
          <p:nvPr/>
        </p:nvSpPr>
        <p:spPr>
          <a:xfrm rot="5400000" flipH="1">
            <a:off x="8807407" y="1904411"/>
            <a:ext cx="769712" cy="9375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4F29544-9404-4FA2-89C5-6370FDD5A4BA}"/>
              </a:ext>
            </a:extLst>
          </p:cNvPr>
          <p:cNvSpPr/>
          <p:nvPr/>
        </p:nvSpPr>
        <p:spPr>
          <a:xfrm rot="19674495" flipH="1">
            <a:off x="2763081" y="1385467"/>
            <a:ext cx="628267" cy="8751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89810FE1-F6FE-48FE-989E-D257FFB0A5EF}"/>
              </a:ext>
            </a:extLst>
          </p:cNvPr>
          <p:cNvSpPr/>
          <p:nvPr/>
        </p:nvSpPr>
        <p:spPr>
          <a:xfrm rot="12434892" flipH="1">
            <a:off x="6069496" y="4788209"/>
            <a:ext cx="1491392" cy="618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0DB31EC1-ABF1-4E97-916F-8550ADFDF90E}"/>
              </a:ext>
            </a:extLst>
          </p:cNvPr>
          <p:cNvSpPr/>
          <p:nvPr/>
        </p:nvSpPr>
        <p:spPr>
          <a:xfrm rot="5400000" flipH="1">
            <a:off x="9031556" y="4429923"/>
            <a:ext cx="321413" cy="10672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C5620FAB-2B8B-4395-8E4A-349C4A18DEC1}"/>
              </a:ext>
            </a:extLst>
          </p:cNvPr>
          <p:cNvSpPr/>
          <p:nvPr/>
        </p:nvSpPr>
        <p:spPr>
          <a:xfrm>
            <a:off x="10433200" y="5521071"/>
            <a:ext cx="594804" cy="532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614D3E89-4EA8-4A6C-B883-B42BA1DB2813}"/>
              </a:ext>
            </a:extLst>
          </p:cNvPr>
          <p:cNvSpPr/>
          <p:nvPr/>
        </p:nvSpPr>
        <p:spPr>
          <a:xfrm>
            <a:off x="11090468" y="5229400"/>
            <a:ext cx="891493" cy="1116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735872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98C3401-B162-4BF6-843C-D1C2A2521174}"/>
              </a:ext>
            </a:extLst>
          </p:cNvPr>
          <p:cNvSpPr/>
          <p:nvPr/>
        </p:nvSpPr>
        <p:spPr>
          <a:xfrm>
            <a:off x="639192" y="683580"/>
            <a:ext cx="2352583" cy="18820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Main </a:t>
            </a:r>
            <a:r>
              <a:rPr lang="ko-KR" altLang="en-US" dirty="0"/>
              <a:t>함수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25A10A3-3CAB-4BED-94B1-EBB8CEF93B54}"/>
              </a:ext>
            </a:extLst>
          </p:cNvPr>
          <p:cNvSpPr/>
          <p:nvPr/>
        </p:nvSpPr>
        <p:spPr>
          <a:xfrm>
            <a:off x="4971494" y="1065320"/>
            <a:ext cx="18634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Calculatin</a:t>
            </a:r>
            <a:r>
              <a:rPr lang="ko-KR" altLang="en-US" dirty="0"/>
              <a:t> 함수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D94677FF-5DBF-453F-9118-6BA5588872FD}"/>
              </a:ext>
            </a:extLst>
          </p:cNvPr>
          <p:cNvSpPr/>
          <p:nvPr/>
        </p:nvSpPr>
        <p:spPr>
          <a:xfrm>
            <a:off x="3116062" y="994299"/>
            <a:ext cx="1633491" cy="5237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D067E2F2-1070-4FC5-B67F-605C4ADBA885}"/>
              </a:ext>
            </a:extLst>
          </p:cNvPr>
          <p:cNvSpPr/>
          <p:nvPr/>
        </p:nvSpPr>
        <p:spPr>
          <a:xfrm rot="10800000">
            <a:off x="3116061" y="1518082"/>
            <a:ext cx="1633491" cy="5237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5569D4F1-6447-4467-B053-0FA2081FF693}"/>
              </a:ext>
            </a:extLst>
          </p:cNvPr>
          <p:cNvSpPr/>
          <p:nvPr/>
        </p:nvSpPr>
        <p:spPr>
          <a:xfrm>
            <a:off x="1380477" y="2849732"/>
            <a:ext cx="870011" cy="914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F28EB03-CA8C-49FD-8606-E74A32DDE540}"/>
              </a:ext>
            </a:extLst>
          </p:cNvPr>
          <p:cNvSpPr/>
          <p:nvPr/>
        </p:nvSpPr>
        <p:spPr>
          <a:xfrm>
            <a:off x="3244786" y="692458"/>
            <a:ext cx="1376039" cy="3018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초기값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490715E-92D8-40D5-BBC1-BB3D01CDA6A3}"/>
              </a:ext>
            </a:extLst>
          </p:cNvPr>
          <p:cNvSpPr/>
          <p:nvPr/>
        </p:nvSpPr>
        <p:spPr>
          <a:xfrm>
            <a:off x="3373513" y="2041865"/>
            <a:ext cx="1376039" cy="3018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계산값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A1D6C56-E47E-4CFF-81A6-DDFDD70F14DE}"/>
              </a:ext>
            </a:extLst>
          </p:cNvPr>
          <p:cNvSpPr/>
          <p:nvPr/>
        </p:nvSpPr>
        <p:spPr>
          <a:xfrm>
            <a:off x="812307" y="4012707"/>
            <a:ext cx="2086253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Plot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E65BC5F-3EF2-4C6B-847F-1D48A3FECBD9}"/>
              </a:ext>
            </a:extLst>
          </p:cNvPr>
          <p:cNvSpPr/>
          <p:nvPr/>
        </p:nvSpPr>
        <p:spPr>
          <a:xfrm>
            <a:off x="433930" y="303455"/>
            <a:ext cx="6521052" cy="550859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28F0B80E-F922-4D92-B442-FF66E9DF6A39}"/>
              </a:ext>
            </a:extLst>
          </p:cNvPr>
          <p:cNvSpPr/>
          <p:nvPr/>
        </p:nvSpPr>
        <p:spPr>
          <a:xfrm rot="1894298">
            <a:off x="7073741" y="3756326"/>
            <a:ext cx="1010249" cy="8411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A37D78B-8E43-4B3D-836C-D41D31BACB32}"/>
              </a:ext>
            </a:extLst>
          </p:cNvPr>
          <p:cNvSpPr/>
          <p:nvPr/>
        </p:nvSpPr>
        <p:spPr>
          <a:xfrm>
            <a:off x="8637314" y="2187448"/>
            <a:ext cx="2978286" cy="7037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Guide</a:t>
            </a:r>
          </a:p>
          <a:p>
            <a:pPr algn="ctr"/>
            <a:r>
              <a:rPr lang="en-US" altLang="ko-KR" dirty="0"/>
              <a:t>(</a:t>
            </a:r>
            <a:r>
              <a:rPr lang="en-US" altLang="ko-KR" dirty="0" err="1"/>
              <a:t>javaScript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FC1002A1-0CFC-4D29-BA79-4C75471605F1}"/>
              </a:ext>
            </a:extLst>
          </p:cNvPr>
          <p:cNvSpPr/>
          <p:nvPr/>
        </p:nvSpPr>
        <p:spPr>
          <a:xfrm rot="10058571">
            <a:off x="7210529" y="1272347"/>
            <a:ext cx="831978" cy="8411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CD90FBF-9503-4369-9CE8-A4D1D491612A}"/>
              </a:ext>
            </a:extLst>
          </p:cNvPr>
          <p:cNvSpPr/>
          <p:nvPr/>
        </p:nvSpPr>
        <p:spPr>
          <a:xfrm>
            <a:off x="7115259" y="2225918"/>
            <a:ext cx="1022517" cy="3018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입력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33AB22B-1E11-4408-A3CB-6C7B7B547580}"/>
              </a:ext>
            </a:extLst>
          </p:cNvPr>
          <p:cNvSpPr/>
          <p:nvPr/>
        </p:nvSpPr>
        <p:spPr>
          <a:xfrm>
            <a:off x="7060391" y="4648778"/>
            <a:ext cx="1022517" cy="3018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표현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F7382A3-2B5A-49DC-9393-7D716C0C61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23" t="14935" r="29106" b="20470"/>
          <a:stretch/>
        </p:blipFill>
        <p:spPr>
          <a:xfrm>
            <a:off x="8624920" y="487431"/>
            <a:ext cx="2994425" cy="1702640"/>
          </a:xfrm>
          <a:prstGeom prst="rect">
            <a:avLst/>
          </a:prstGeom>
        </p:spPr>
      </p:pic>
      <p:pic>
        <p:nvPicPr>
          <p:cNvPr id="20" name="2017-11-30_00-13-15">
            <a:hlinkClick r:id="" action="ppaction://media"/>
            <a:extLst>
              <a:ext uri="{FF2B5EF4-FFF2-40B4-BE49-F238E27FC236}">
                <a16:creationId xmlns:a16="http://schemas.microsoft.com/office/drawing/2014/main" id="{26610484-6A1F-4EF8-B210-068D8CAA5A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8317" y="3429000"/>
            <a:ext cx="4053752" cy="208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63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CBBD75-FFC6-496E-AA8B-A6138F745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2575665"/>
            <a:ext cx="10515600" cy="1325563"/>
          </a:xfrm>
        </p:spPr>
        <p:txBody>
          <a:bodyPr/>
          <a:lstStyle/>
          <a:p>
            <a:r>
              <a:rPr lang="en-US" altLang="ko-KR" dirty="0"/>
              <a:t>Main </a:t>
            </a:r>
            <a:r>
              <a:rPr lang="ko-KR" altLang="en-US" dirty="0"/>
              <a:t>함수 </a:t>
            </a:r>
            <a:r>
              <a:rPr lang="en-US" altLang="ko-KR" dirty="0"/>
              <a:t>– </a:t>
            </a:r>
            <a:r>
              <a:rPr lang="ko-KR" altLang="en-US" dirty="0"/>
              <a:t>값 계산 후 시각화</a:t>
            </a:r>
          </a:p>
        </p:txBody>
      </p:sp>
    </p:spTree>
    <p:extLst>
      <p:ext uri="{BB962C8B-B14F-4D97-AF65-F5344CB8AC3E}">
        <p14:creationId xmlns:p14="http://schemas.microsoft.com/office/powerpoint/2010/main" val="1808919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BDD7D52-C710-4875-8209-16DEE247A096}"/>
              </a:ext>
            </a:extLst>
          </p:cNvPr>
          <p:cNvSpPr/>
          <p:nvPr/>
        </p:nvSpPr>
        <p:spPr>
          <a:xfrm>
            <a:off x="162758" y="831323"/>
            <a:ext cx="228747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%% Set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hand ==3</a:t>
            </a:r>
          </a:p>
          <a:p>
            <a:r>
              <a:rPr lang="en-US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%initial condition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L1 = 1.82;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L2 = 0.72;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L3 = 0.68;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L4 = 0.85;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endParaRPr lang="ko-KR" altLang="en-US" sz="12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E5632B-6834-4FFE-8BC1-8EB2C34E8A54}"/>
              </a:ext>
            </a:extLst>
          </p:cNvPr>
          <p:cNvSpPr/>
          <p:nvPr/>
        </p:nvSpPr>
        <p:spPr>
          <a:xfrm>
            <a:off x="100613" y="2784966"/>
            <a:ext cx="5492319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w2 = 80; </a:t>
            </a:r>
            <a:r>
              <a:rPr lang="en-US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%rpm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ThetaA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= 54/180*pi;</a:t>
            </a:r>
          </a:p>
          <a:p>
            <a:endParaRPr lang="en-US" altLang="ko-KR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ko-KR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ko-KR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%% Calculation</a:t>
            </a:r>
          </a:p>
          <a:p>
            <a:r>
              <a:rPr lang="fr-FR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[T3 ,T4] = CalculationForP6_51(L1, L2 ,L3,L4,T2);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de-DE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w3 = ( L2*w2 )*( sin( T4 - T2))/( L3 * sin( T3 -T4) );  </a:t>
            </a:r>
            <a:r>
              <a:rPr lang="de-DE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%rpm</a:t>
            </a:r>
          </a:p>
          <a:p>
            <a:r>
              <a:rPr lang="ko-KR" altLang="en-US" sz="1200" dirty="0">
                <a:solidFill>
                  <a:srgbClr val="228B22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pl-PL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[V_P_x , V_P_y] = V_For_P(L1,w2,w3,T3,T2,ThetaA);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5ACE7AE-216A-4043-ACA5-4AE80BEB2128}"/>
              </a:ext>
            </a:extLst>
          </p:cNvPr>
          <p:cNvSpPr/>
          <p:nvPr/>
        </p:nvSpPr>
        <p:spPr>
          <a:xfrm>
            <a:off x="5075070" y="739859"/>
            <a:ext cx="30480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>
                <a:solidFill>
                  <a:srgbClr val="228B22"/>
                </a:solidFill>
                <a:latin typeface="Courier New" panose="02070309020205020404" pitchFamily="49" charset="0"/>
              </a:rPr>
              <a:t> %% position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O2x=0;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O2y=0;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O4x=O2x + L1;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O4y=O2y + 0;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pt-BR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Ax=O2x + L2*cos(T2);</a:t>
            </a:r>
          </a:p>
          <a:p>
            <a:r>
              <a:rPr lang="es-E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Ay=O2y + L2*sin(T2);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pt-BR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Bx=O4x + L4*cos(T4);</a:t>
            </a:r>
          </a:p>
          <a:p>
            <a:r>
              <a:rPr lang="es-E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By=O4y + L4*sin(T4);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fr-FR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Px= Ax +0.97*cos(T3+54/180*pi);</a:t>
            </a:r>
          </a:p>
          <a:p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Py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= Ay +0.97*sin(T3+54/180*pi);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endParaRPr lang="en-US" altLang="ko-KR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ko-KR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ko-KR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ko-KR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ko-KR" altLang="en-US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228B22"/>
                </a:solidFill>
                <a:latin typeface="Courier New" panose="02070309020205020404" pitchFamily="49" charset="0"/>
              </a:rPr>
              <a:t>%Calculation</a:t>
            </a:r>
          </a:p>
          <a:p>
            <a:r>
              <a:rPr lang="es-E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v=(V_P_x^2+V_P_y^2);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scale = 10^-3;</a:t>
            </a:r>
          </a:p>
          <a:p>
            <a:r>
              <a:rPr lang="en-US" altLang="ko-KR" sz="1100" dirty="0">
                <a:solidFill>
                  <a:srgbClr val="228B22"/>
                </a:solidFill>
                <a:latin typeface="Courier New" panose="02070309020205020404" pitchFamily="49" charset="0"/>
              </a:rPr>
              <a:t>%============================</a:t>
            </a:r>
          </a:p>
          <a:p>
            <a:r>
              <a:rPr lang="ko-KR" altLang="en-US" sz="1100" dirty="0">
                <a:solidFill>
                  <a:srgbClr val="228B22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PVx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Px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+ 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V_P_x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*scale;</a:t>
            </a:r>
          </a:p>
          <a:p>
            <a:r>
              <a:rPr lang="es-E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PVy = Py + V_P_y*scale;</a:t>
            </a:r>
          </a:p>
          <a:p>
            <a:endParaRPr lang="ko-KR" altLang="en-US" sz="11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B9C6FEB-5C96-4A0F-AC86-B21D6006A10E}"/>
              </a:ext>
            </a:extLst>
          </p:cNvPr>
          <p:cNvSpPr/>
          <p:nvPr/>
        </p:nvSpPr>
        <p:spPr>
          <a:xfrm>
            <a:off x="8123070" y="831323"/>
            <a:ext cx="3281778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rem(Z,2)==1  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plot(Px,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Py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'o'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hold 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on</a:t>
            </a:r>
          </a:p>
          <a:p>
            <a:r>
              <a:rPr lang="pt-BR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axis([-2 2 -2 2])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title(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'4-Link-Mechanism'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ko-KR" sz="1100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pt-BR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x=[O2x Ax Px Bx Ax Bx O4x ];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s-E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y=[O2y Ay Py By Ay By O4y ];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s-E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plot(x,y,</a:t>
            </a:r>
            <a:r>
              <a:rPr lang="es-E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'linewidth'</a:t>
            </a:r>
            <a:r>
              <a:rPr lang="es-E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,10);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grid 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on</a:t>
            </a:r>
          </a:p>
          <a:p>
            <a:r>
              <a:rPr lang="pt-BR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axis([-2 2 -2 2])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title(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'4-Link-Mechanism'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hold 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on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a=[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Px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PVx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];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b=[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Py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PVy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];</a:t>
            </a:r>
          </a:p>
          <a:p>
            <a:endParaRPr lang="en-US" altLang="ko-KR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plot(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a,b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     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'linewidth'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,5,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'Color'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,[0.1,0.5,0])</a:t>
            </a:r>
          </a:p>
          <a:p>
            <a:endParaRPr lang="en-US" altLang="ko-KR" sz="11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hold 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off</a:t>
            </a:r>
          </a:p>
          <a:p>
            <a:r>
              <a:rPr lang="en-US" altLang="ko-KR" sz="1100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drawnow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()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D22827A-8D27-4A9A-9294-4BCFDF12C281}"/>
              </a:ext>
            </a:extLst>
          </p:cNvPr>
          <p:cNvSpPr/>
          <p:nvPr/>
        </p:nvSpPr>
        <p:spPr>
          <a:xfrm>
            <a:off x="162758" y="1083076"/>
            <a:ext cx="1278385" cy="150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ED871E-000A-4B25-99AF-C20104ECAC2E}"/>
              </a:ext>
            </a:extLst>
          </p:cNvPr>
          <p:cNvSpPr/>
          <p:nvPr/>
        </p:nvSpPr>
        <p:spPr>
          <a:xfrm>
            <a:off x="96174" y="3600630"/>
            <a:ext cx="4708126" cy="1971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4B90F09-5F92-4D77-ADC7-A4C6DEF423B7}"/>
              </a:ext>
            </a:extLst>
          </p:cNvPr>
          <p:cNvSpPr/>
          <p:nvPr/>
        </p:nvSpPr>
        <p:spPr>
          <a:xfrm>
            <a:off x="5075070" y="4039340"/>
            <a:ext cx="2718046" cy="15326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6C1BEB9-15A3-486F-BAE4-0C0E26C8B91F}"/>
              </a:ext>
            </a:extLst>
          </p:cNvPr>
          <p:cNvSpPr/>
          <p:nvPr/>
        </p:nvSpPr>
        <p:spPr>
          <a:xfrm>
            <a:off x="8029857" y="831324"/>
            <a:ext cx="3048000" cy="908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2BBE70BD-5802-467B-B15D-5EE976D560FD}"/>
              </a:ext>
            </a:extLst>
          </p:cNvPr>
          <p:cNvSpPr/>
          <p:nvPr/>
        </p:nvSpPr>
        <p:spPr>
          <a:xfrm>
            <a:off x="1660128" y="1020932"/>
            <a:ext cx="941033" cy="2130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C2073C-147E-4735-BA62-1EC47B46F678}"/>
              </a:ext>
            </a:extLst>
          </p:cNvPr>
          <p:cNvSpPr txBox="1"/>
          <p:nvPr/>
        </p:nvSpPr>
        <p:spPr>
          <a:xfrm>
            <a:off x="2615214" y="973870"/>
            <a:ext cx="1974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함수 식별을 위한 번호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8F86CA-15F7-4148-89A1-169617F488C5}"/>
              </a:ext>
            </a:extLst>
          </p:cNvPr>
          <p:cNvSpPr txBox="1"/>
          <p:nvPr/>
        </p:nvSpPr>
        <p:spPr>
          <a:xfrm>
            <a:off x="71759" y="3292853"/>
            <a:ext cx="1430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계산 함수 호출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E8BA5B-895F-4250-BBC9-0DD1FD440A6D}"/>
              </a:ext>
            </a:extLst>
          </p:cNvPr>
          <p:cNvSpPr txBox="1"/>
          <p:nvPr/>
        </p:nvSpPr>
        <p:spPr>
          <a:xfrm>
            <a:off x="7924060" y="523545"/>
            <a:ext cx="3480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Z</a:t>
            </a:r>
            <a:r>
              <a:rPr lang="ko-KR" altLang="en-US" sz="1400" dirty="0"/>
              <a:t>가 짝수 일 경우 </a:t>
            </a:r>
            <a:r>
              <a:rPr lang="en-US" altLang="ko-KR" sz="1400" dirty="0"/>
              <a:t>‘Track</a:t>
            </a:r>
            <a:r>
              <a:rPr lang="ko-KR" altLang="en-US" sz="1400" dirty="0"/>
              <a:t> </a:t>
            </a:r>
            <a:r>
              <a:rPr lang="en-US" altLang="ko-KR" sz="1400" dirty="0"/>
              <a:t>on’</a:t>
            </a:r>
            <a:r>
              <a:rPr lang="ko-KR" altLang="en-US" sz="1400" dirty="0"/>
              <a:t> 실행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0AC88D-F355-4BBB-9F28-47330E0C4FA5}"/>
              </a:ext>
            </a:extLst>
          </p:cNvPr>
          <p:cNvSpPr txBox="1"/>
          <p:nvPr/>
        </p:nvSpPr>
        <p:spPr>
          <a:xfrm>
            <a:off x="5029574" y="3731563"/>
            <a:ext cx="2604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속도 벡터 계산 및 스케일링</a:t>
            </a:r>
          </a:p>
        </p:txBody>
      </p:sp>
    </p:spTree>
    <p:extLst>
      <p:ext uri="{BB962C8B-B14F-4D97-AF65-F5344CB8AC3E}">
        <p14:creationId xmlns:p14="http://schemas.microsoft.com/office/powerpoint/2010/main" val="893858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3E8E3B-D5D2-41F7-A860-5497A5CDD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381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Calculation </a:t>
            </a:r>
            <a:r>
              <a:rPr lang="ko-KR" altLang="en-US" sz="3200" dirty="0"/>
              <a:t>함수 </a:t>
            </a:r>
            <a:r>
              <a:rPr lang="en-US" altLang="ko-KR" sz="3200" dirty="0"/>
              <a:t>– </a:t>
            </a:r>
            <a:r>
              <a:rPr lang="ko-KR" altLang="en-US" sz="3200" dirty="0"/>
              <a:t>주어진 값을 가지고 계산 해주는 함수</a:t>
            </a:r>
          </a:p>
        </p:txBody>
      </p:sp>
    </p:spTree>
    <p:extLst>
      <p:ext uri="{BB962C8B-B14F-4D97-AF65-F5344CB8AC3E}">
        <p14:creationId xmlns:p14="http://schemas.microsoft.com/office/powerpoint/2010/main" val="1660770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571AEB2-FA18-4634-9608-99CD888CFEAF}"/>
              </a:ext>
            </a:extLst>
          </p:cNvPr>
          <p:cNvSpPr/>
          <p:nvPr/>
        </p:nvSpPr>
        <p:spPr>
          <a:xfrm>
            <a:off x="207145" y="808075"/>
            <a:ext cx="538578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ko-KR" sz="1200" dirty="0">
                <a:solidFill>
                  <a:srgbClr val="0000FF"/>
                </a:solidFill>
                <a:latin typeface="Courier New" panose="02070309020205020404" pitchFamily="49" charset="0"/>
              </a:rPr>
              <a:t>function</a:t>
            </a:r>
            <a:r>
              <a:rPr lang="fr-FR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[T3 ,T4] = CalculationForP6_51(L1, L2 ,L3,L4,T2)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%Link ratio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K1=L1/L2;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K2=L1/L4;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K3=( (L2)^2-(L3)^2+(L4)^2+(L1)^2 )/(2*L2*L4);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K4=L1/L3;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K5=( (L4)^2-(L1)^2-(L2)^2-(L3)^2 )/(2*L2*L3);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endParaRPr lang="en-US" altLang="ko-KR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endParaRPr lang="ko-KR" altLang="en-US" sz="12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BC572D3-71CD-4B1A-9553-3241FED1F9DE}"/>
              </a:ext>
            </a:extLst>
          </p:cNvPr>
          <p:cNvSpPr/>
          <p:nvPr/>
        </p:nvSpPr>
        <p:spPr>
          <a:xfrm>
            <a:off x="5888855" y="808075"/>
            <a:ext cx="6096000" cy="449353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solidFill>
                  <a:srgbClr val="228B22"/>
                </a:solidFill>
                <a:latin typeface="Courier New" panose="02070309020205020404" pitchFamily="49" charset="0"/>
              </a:rPr>
              <a:t>%% function</a:t>
            </a:r>
          </a:p>
          <a:p>
            <a:r>
              <a:rPr lang="en-US" altLang="ko-KR" sz="1100" dirty="0">
                <a:solidFill>
                  <a:srgbClr val="228B22"/>
                </a:solidFill>
                <a:latin typeface="Courier New" panose="02070309020205020404" pitchFamily="49" charset="0"/>
              </a:rPr>
              <a:t>%Calculate T3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E=-2*sin(T2);</a:t>
            </a:r>
          </a:p>
          <a:p>
            <a:r>
              <a:rPr lang="de-DE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D=cos(T2)-K1+K4*cos(T2)+K5;</a:t>
            </a:r>
          </a:p>
          <a:p>
            <a:r>
              <a:rPr lang="de-DE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F=K1+(K4 -1)*cos(T2) + K5;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pt-BR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T3=2*atan( ( -E-sqrt(E^2-4*D*F))/(2*D) );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altLang="ko-KR" sz="1100" dirty="0">
                <a:solidFill>
                  <a:srgbClr val="228B22"/>
                </a:solidFill>
                <a:latin typeface="Courier New" panose="02070309020205020404" pitchFamily="49" charset="0"/>
              </a:rPr>
              <a:t>%Calculate T4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A=cos(T2)-K1-K2*cos(T2)+K3;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B=-2*sin(T2);</a:t>
            </a:r>
          </a:p>
          <a:p>
            <a:r>
              <a:rPr lang="de-DE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C=K1-(K2+1)*cos(T2)+K3;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fr-FR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T4=2*atan(( -B-sqrt(B.^2 -4.*A.*C))/(2.*A) );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ko-KR" sz="1100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imag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(T3)~=0 || 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imag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(T4)~=0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fprintf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'Retry!! Not Proper Result 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altLang="ko-KR" sz="11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disp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100" dirty="0">
                <a:solidFill>
                  <a:srgbClr val="A020F0"/>
                </a:solidFill>
                <a:latin typeface="Courier New" panose="02070309020205020404" pitchFamily="49" charset="0"/>
              </a:rPr>
              <a:t>'If you want to try again ... Press Enter key'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altLang="ko-KR" sz="1100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ko-KR" sz="1100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   </a:t>
            </a:r>
            <a:r>
              <a:rPr lang="en-US" altLang="ko-KR" sz="1100" dirty="0">
                <a:solidFill>
                  <a:srgbClr val="228B22"/>
                </a:solidFill>
                <a:latin typeface="Courier New" panose="02070309020205020404" pitchFamily="49" charset="0"/>
              </a:rPr>
              <a:t>%</a:t>
            </a:r>
            <a:r>
              <a:rPr lang="en-US" altLang="ko-KR" sz="1100" dirty="0" err="1">
                <a:solidFill>
                  <a:srgbClr val="228B22"/>
                </a:solidFill>
                <a:latin typeface="Courier New" panose="02070309020205020404" pitchFamily="49" charset="0"/>
              </a:rPr>
              <a:t>fprintf</a:t>
            </a:r>
            <a:r>
              <a:rPr lang="en-US" altLang="ko-KR" sz="1100" dirty="0">
                <a:solidFill>
                  <a:srgbClr val="228B22"/>
                </a:solidFill>
                <a:latin typeface="Courier New" panose="02070309020205020404" pitchFamily="49" charset="0"/>
              </a:rPr>
              <a:t>('ok -----&gt; ');</a:t>
            </a:r>
          </a:p>
          <a:p>
            <a:r>
              <a:rPr lang="ko-KR" altLang="en-US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altLang="ko-KR" sz="1100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  <a:r>
              <a:rPr lang="en-US" altLang="ko-KR" sz="11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C77D914-D60C-41DF-B735-E0E7B3B96B6F}"/>
              </a:ext>
            </a:extLst>
          </p:cNvPr>
          <p:cNvSpPr/>
          <p:nvPr/>
        </p:nvSpPr>
        <p:spPr>
          <a:xfrm>
            <a:off x="5888855" y="3429000"/>
            <a:ext cx="5687627" cy="2208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6D1D8954-DCD0-49E4-99A4-ECFFE66C3B28}"/>
              </a:ext>
            </a:extLst>
          </p:cNvPr>
          <p:cNvSpPr/>
          <p:nvPr/>
        </p:nvSpPr>
        <p:spPr>
          <a:xfrm flipH="1">
            <a:off x="4909352" y="3909244"/>
            <a:ext cx="683580" cy="12478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AA0966B-60AE-4856-B774-AEB5DEE2D92F}"/>
              </a:ext>
            </a:extLst>
          </p:cNvPr>
          <p:cNvSpPr/>
          <p:nvPr/>
        </p:nvSpPr>
        <p:spPr>
          <a:xfrm>
            <a:off x="870012" y="3324168"/>
            <a:ext cx="3435658" cy="17893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Complex Double</a:t>
            </a:r>
          </a:p>
          <a:p>
            <a:pPr algn="ctr"/>
            <a:r>
              <a:rPr lang="ko-KR" altLang="en-US" sz="1600" b="1" dirty="0"/>
              <a:t>계산 오류 </a:t>
            </a:r>
            <a:r>
              <a:rPr lang="en-US" altLang="ko-KR" sz="1600" b="1" dirty="0"/>
              <a:t>Debug</a:t>
            </a:r>
          </a:p>
          <a:p>
            <a:pPr algn="ctr"/>
            <a:endParaRPr lang="en-US" altLang="ko-KR" sz="1600" b="1" dirty="0"/>
          </a:p>
          <a:p>
            <a:pPr algn="ctr"/>
            <a:endParaRPr lang="en-US" altLang="ko-KR" sz="1600" b="1" dirty="0"/>
          </a:p>
          <a:p>
            <a:pPr algn="ctr"/>
            <a:endParaRPr lang="en-US" altLang="ko-KR" sz="1600" b="1" dirty="0"/>
          </a:p>
          <a:p>
            <a:pPr algn="ctr"/>
            <a:endParaRPr lang="ko-KR" altLang="en-US" sz="160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7347169-3485-47EB-9A16-EB364268A112}"/>
              </a:ext>
            </a:extLst>
          </p:cNvPr>
          <p:cNvSpPr/>
          <p:nvPr/>
        </p:nvSpPr>
        <p:spPr>
          <a:xfrm>
            <a:off x="878889" y="3994952"/>
            <a:ext cx="3426781" cy="18731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err="1"/>
              <a:t>Imag</a:t>
            </a:r>
            <a:r>
              <a:rPr lang="ko-KR" altLang="en-US" sz="1500" dirty="0"/>
              <a:t> 허수 인식 함수 사용하여 복소수 발생시 알려주도록 코딩</a:t>
            </a:r>
          </a:p>
        </p:txBody>
      </p:sp>
    </p:spTree>
    <p:extLst>
      <p:ext uri="{BB962C8B-B14F-4D97-AF65-F5344CB8AC3E}">
        <p14:creationId xmlns:p14="http://schemas.microsoft.com/office/powerpoint/2010/main" val="485643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A65E80-1685-4C49-800C-3E8E28AC4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3419" y="2766218"/>
            <a:ext cx="10515600" cy="1325563"/>
          </a:xfrm>
        </p:spPr>
        <p:txBody>
          <a:bodyPr/>
          <a:lstStyle/>
          <a:p>
            <a:r>
              <a:rPr lang="en-US" altLang="ko-KR" dirty="0"/>
              <a:t>Guide – UI </a:t>
            </a:r>
            <a:r>
              <a:rPr lang="ko-KR" altLang="en-US" dirty="0"/>
              <a:t>구현화</a:t>
            </a:r>
          </a:p>
        </p:txBody>
      </p:sp>
    </p:spTree>
    <p:extLst>
      <p:ext uri="{BB962C8B-B14F-4D97-AF65-F5344CB8AC3E}">
        <p14:creationId xmlns:p14="http://schemas.microsoft.com/office/powerpoint/2010/main" val="579673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970B731-6693-4A91-B0F7-CBB4B52A0989}"/>
              </a:ext>
            </a:extLst>
          </p:cNvPr>
          <p:cNvSpPr/>
          <p:nvPr/>
        </p:nvSpPr>
        <p:spPr>
          <a:xfrm>
            <a:off x="82858" y="303800"/>
            <a:ext cx="559885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  <a:latin typeface="Courier New" panose="02070309020205020404" pitchFamily="49" charset="0"/>
              </a:rPr>
              <a:t>function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GuideForP6_OpeningFcn(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hObject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eventdata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 handles, 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varargin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endParaRPr lang="en-US" altLang="ko-KR" sz="1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handles.output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hObject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 Update handles structure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guidata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hObject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 handles);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%Initialize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evalin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base'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'clear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 all'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evalin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'base'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clc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hand=0;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MainDisplay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'Main'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Z=0; </a:t>
            </a:r>
            <a:r>
              <a:rPr lang="en-US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%Track on - Number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N=0; </a:t>
            </a:r>
            <a:r>
              <a:rPr lang="en-US" altLang="ko-KR" sz="1200" dirty="0">
                <a:solidFill>
                  <a:srgbClr val="228B22"/>
                </a:solidFill>
                <a:latin typeface="Courier New" panose="02070309020205020404" pitchFamily="49" charset="0"/>
              </a:rPr>
              <a:t>%number</a:t>
            </a:r>
          </a:p>
          <a:p>
            <a:r>
              <a:rPr lang="ko-KR" altLang="en-US" sz="1200" dirty="0">
                <a:solidFill>
                  <a:srgbClr val="228B22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assignin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base'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'hand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 hand);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assignin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'base'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MainDisplay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MainDisplay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assignin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base'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'Z'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,Z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assignin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altLang="ko-KR" sz="1200" dirty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base'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r>
              <a:rPr lang="en-US" altLang="ko-KR" sz="1200" dirty="0" err="1">
                <a:solidFill>
                  <a:srgbClr val="A020F0"/>
                </a:solidFill>
                <a:latin typeface="Courier New" panose="02070309020205020404" pitchFamily="49" charset="0"/>
              </a:rPr>
              <a:t>'N'</a:t>
            </a:r>
            <a:r>
              <a:rPr lang="en-US" altLang="ko-KR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,N</a:t>
            </a:r>
            <a:r>
              <a:rPr lang="en-US" altLang="ko-KR" sz="12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endParaRPr lang="ko-KR" altLang="en-US" sz="1200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AE54730-4CA8-48B6-B62E-9D7D96BB0A25}"/>
              </a:ext>
            </a:extLst>
          </p:cNvPr>
          <p:cNvSpPr/>
          <p:nvPr/>
        </p:nvSpPr>
        <p:spPr>
          <a:xfrm>
            <a:off x="6122632" y="641267"/>
            <a:ext cx="4329344" cy="3817517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36A8474-3BF0-40F9-9FA5-6FB8C4566B24}"/>
              </a:ext>
            </a:extLst>
          </p:cNvPr>
          <p:cNvSpPr/>
          <p:nvPr/>
        </p:nvSpPr>
        <p:spPr>
          <a:xfrm>
            <a:off x="82858" y="1819923"/>
            <a:ext cx="4483223" cy="263886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7580DC7C-6E55-43DF-BBBC-FFB08103EE07}"/>
              </a:ext>
            </a:extLst>
          </p:cNvPr>
          <p:cNvSpPr/>
          <p:nvPr/>
        </p:nvSpPr>
        <p:spPr>
          <a:xfrm>
            <a:off x="4847207" y="1742099"/>
            <a:ext cx="994299" cy="6391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5BB6316-315D-42FC-9486-416FD20CE664}"/>
              </a:ext>
            </a:extLst>
          </p:cNvPr>
          <p:cNvSpPr/>
          <p:nvPr/>
        </p:nvSpPr>
        <p:spPr>
          <a:xfrm>
            <a:off x="7377342" y="303800"/>
            <a:ext cx="1819923" cy="3374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Base</a:t>
            </a:r>
            <a:endParaRPr lang="ko-KR" altLang="en-US" sz="200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A57BBD4-BA77-44D2-B277-DA5EE8B64ED1}"/>
              </a:ext>
            </a:extLst>
          </p:cNvPr>
          <p:cNvSpPr/>
          <p:nvPr/>
        </p:nvSpPr>
        <p:spPr>
          <a:xfrm>
            <a:off x="6135945" y="1004501"/>
            <a:ext cx="4250929" cy="721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u="sng" dirty="0"/>
              <a:t>hand</a:t>
            </a:r>
            <a:endParaRPr lang="ko-KR" altLang="en-US" sz="1400" u="sng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07F8F8E-48D6-4E22-9FB9-5FE942916947}"/>
              </a:ext>
            </a:extLst>
          </p:cNvPr>
          <p:cNvSpPr/>
          <p:nvPr/>
        </p:nvSpPr>
        <p:spPr>
          <a:xfrm>
            <a:off x="6135948" y="1738124"/>
            <a:ext cx="4250929" cy="721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u="sng" dirty="0" err="1"/>
              <a:t>MainDisplay</a:t>
            </a:r>
            <a:endParaRPr lang="ko-KR" altLang="en-US" sz="1400" u="sng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2AC3781-4D59-48CF-AC9B-56A98B43EA87}"/>
              </a:ext>
            </a:extLst>
          </p:cNvPr>
          <p:cNvSpPr/>
          <p:nvPr/>
        </p:nvSpPr>
        <p:spPr>
          <a:xfrm>
            <a:off x="6149262" y="2471747"/>
            <a:ext cx="4250929" cy="721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u="sng" dirty="0"/>
              <a:t>Z</a:t>
            </a:r>
            <a:endParaRPr lang="ko-KR" altLang="en-US" sz="1400" u="sng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5014F25-00E0-4599-AF12-4716CC06658D}"/>
              </a:ext>
            </a:extLst>
          </p:cNvPr>
          <p:cNvSpPr/>
          <p:nvPr/>
        </p:nvSpPr>
        <p:spPr>
          <a:xfrm>
            <a:off x="6149262" y="3193032"/>
            <a:ext cx="4250929" cy="721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u="sng" dirty="0"/>
              <a:t>N</a:t>
            </a:r>
            <a:endParaRPr lang="ko-KR" altLang="en-US" sz="1400" u="sng" dirty="0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F91D87A-F315-4119-9425-3B879431CA61}"/>
              </a:ext>
            </a:extLst>
          </p:cNvPr>
          <p:cNvSpPr/>
          <p:nvPr/>
        </p:nvSpPr>
        <p:spPr>
          <a:xfrm>
            <a:off x="7293004" y="4601535"/>
            <a:ext cx="1988598" cy="7872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호출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934EB04-D785-4ADE-A765-07FC2398BD27}"/>
              </a:ext>
            </a:extLst>
          </p:cNvPr>
          <p:cNvSpPr/>
          <p:nvPr/>
        </p:nvSpPr>
        <p:spPr>
          <a:xfrm>
            <a:off x="6201047" y="5567979"/>
            <a:ext cx="4250929" cy="721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Gui</a:t>
            </a:r>
            <a:r>
              <a:rPr lang="en-US" altLang="ko-KR" sz="1400" dirty="0"/>
              <a:t> </a:t>
            </a:r>
            <a:r>
              <a:rPr lang="ko-KR" altLang="en-US" sz="1400" dirty="0"/>
              <a:t>안에서 </a:t>
            </a:r>
            <a:r>
              <a:rPr lang="en-US" altLang="ko-KR" sz="1400" dirty="0"/>
              <a:t>Global </a:t>
            </a:r>
            <a:r>
              <a:rPr lang="ko-KR" altLang="en-US" sz="1400" dirty="0"/>
              <a:t>변수로 사용 가능</a:t>
            </a:r>
          </a:p>
        </p:txBody>
      </p:sp>
    </p:spTree>
    <p:extLst>
      <p:ext uri="{BB962C8B-B14F-4D97-AF65-F5344CB8AC3E}">
        <p14:creationId xmlns:p14="http://schemas.microsoft.com/office/powerpoint/2010/main" val="2763705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1012</Words>
  <Application>Microsoft Office PowerPoint</Application>
  <PresentationFormat>와이드스크린</PresentationFormat>
  <Paragraphs>198</Paragraphs>
  <Slides>11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Courier New</vt:lpstr>
      <vt:lpstr>Office 테마</vt:lpstr>
      <vt:lpstr>알고리즘</vt:lpstr>
      <vt:lpstr>PowerPoint 프레젠테이션</vt:lpstr>
      <vt:lpstr>PowerPoint 프레젠테이션</vt:lpstr>
      <vt:lpstr>Main 함수 – 값 계산 후 시각화</vt:lpstr>
      <vt:lpstr>PowerPoint 프레젠테이션</vt:lpstr>
      <vt:lpstr>Calculation 함수 – 주어진 값을 가지고 계산 해주는 함수</vt:lpstr>
      <vt:lpstr>PowerPoint 프레젠테이션</vt:lpstr>
      <vt:lpstr>Guide – UI 구현화</vt:lpstr>
      <vt:lpstr>PowerPoint 프레젠테이션</vt:lpstr>
      <vt:lpstr>PowerPoint 프레젠테이션</vt:lpstr>
      <vt:lpstr>완성된 프로그램을 이용하여 문제 풀이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/>
  <cp:revision>143</cp:revision>
  <dcterms:created xsi:type="dcterms:W3CDTF">2017-11-29T08:07:01Z</dcterms:created>
  <dcterms:modified xsi:type="dcterms:W3CDTF">2020-03-22T02:38:04Z</dcterms:modified>
  <cp:contentStatus/>
</cp:coreProperties>
</file>

<file path=docProps/thumbnail.jpeg>
</file>